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7" r:id="rId4"/>
    <p:sldId id="267" r:id="rId5"/>
    <p:sldId id="258" r:id="rId6"/>
    <p:sldId id="266" r:id="rId7"/>
    <p:sldId id="265" r:id="rId8"/>
    <p:sldId id="268" r:id="rId9"/>
    <p:sldId id="270" r:id="rId10"/>
    <p:sldId id="264" r:id="rId11"/>
    <p:sldId id="271" r:id="rId12"/>
    <p:sldId id="263" r:id="rId13"/>
    <p:sldId id="273" r:id="rId14"/>
    <p:sldId id="272" r:id="rId15"/>
    <p:sldId id="261" r:id="rId16"/>
    <p:sldId id="26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4631"/>
  </p:normalViewPr>
  <p:slideViewPr>
    <p:cSldViewPr snapToGrid="0" snapToObjects="1">
      <p:cViewPr varScale="1">
        <p:scale>
          <a:sx n="81" d="100"/>
          <a:sy n="81" d="100"/>
        </p:scale>
        <p:origin x="7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4B270-6348-4560-88ED-C36E164E40E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8F0AD-7DE7-4C9A-8704-6A7255E5A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for high income, low income and average consumption by food type and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8F0AD-7DE7-4C9A-8704-6A7255E5A9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8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graphs compare low, average and high-income food consumption, across food types and years.  The income levels appear to be grouped very closely, there is not a wide variation. High income is slightly higher for meat, and low income is slightly higher for vegetables and dairy most years. This is a surprising result. Expected lower amounts of fruit and vegetable consumption for low income.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8F0AD-7DE7-4C9A-8704-6A7255E5A9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2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4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3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4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7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3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3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C798D-381E-ED4A-8F36-6CFFBD02685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986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Food Consumption Trends in the United States: </a:t>
            </a:r>
            <a:br>
              <a:rPr lang="en-US" dirty="0"/>
            </a:br>
            <a:r>
              <a:rPr lang="en-US" dirty="0"/>
              <a:t>The Baseline for a Reimagined Localized Food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73638"/>
            <a:ext cx="9144000" cy="1655762"/>
          </a:xfrm>
        </p:spPr>
        <p:txBody>
          <a:bodyPr/>
          <a:lstStyle/>
          <a:p>
            <a:r>
              <a:rPr lang="en-US" dirty="0"/>
              <a:t>Tiffanie F. Stone</a:t>
            </a:r>
          </a:p>
          <a:p>
            <a:r>
              <a:rPr lang="en-US" dirty="0"/>
              <a:t>EEOB590A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8718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79BA-5B6B-4C82-BE64-F411D2FF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69850"/>
            <a:ext cx="10515600" cy="1325563"/>
          </a:xfrm>
        </p:spPr>
        <p:txBody>
          <a:bodyPr/>
          <a:lstStyle/>
          <a:p>
            <a:r>
              <a:rPr lang="en-US" dirty="0"/>
              <a:t>Simulated Vegetable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A85B10-DD99-47F4-9C35-C68566487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511" y="1214438"/>
            <a:ext cx="8580977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8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E6F-6EDC-4B2D-8F3F-478C1F96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F48A9-E538-4244-8BFC-FE209C282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52" y="207733"/>
            <a:ext cx="10429495" cy="64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A3A6-495F-4E33-962F-C614E508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93"/>
            <a:ext cx="10515600" cy="1325563"/>
          </a:xfrm>
        </p:spPr>
        <p:txBody>
          <a:bodyPr/>
          <a:lstStyle/>
          <a:p>
            <a:r>
              <a:rPr lang="en-US" dirty="0"/>
              <a:t>Simulated Vegetable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EE3CD4-007D-4C73-8CCB-7EA625A1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918" y="1825625"/>
            <a:ext cx="704416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E4D7CE-2A47-434B-AC4E-83D65D02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51" y="1087406"/>
            <a:ext cx="9002496" cy="55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3E680-52D6-4653-B7A2-3DA853B4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4963" y="0"/>
            <a:ext cx="11102074" cy="6858000"/>
          </a:xfrm>
        </p:spPr>
      </p:pic>
    </p:spTree>
    <p:extLst>
      <p:ext uri="{BB962C8B-B14F-4D97-AF65-F5344CB8AC3E}">
        <p14:creationId xmlns:p14="http://schemas.microsoft.com/office/powerpoint/2010/main" val="114674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C2C7-9E90-4016-B895-5E5F77CD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AEE593-6BFB-4A85-9CE0-F1B567ED8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0"/>
            <a:ext cx="11158537" cy="6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Annual consumption patterns were more stable than expected from year to year</a:t>
            </a:r>
          </a:p>
          <a:p>
            <a:r>
              <a:rPr lang="en-US" dirty="0"/>
              <a:t>Income levels are grouped closely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 income: ate more meat</a:t>
            </a:r>
          </a:p>
          <a:p>
            <a:r>
              <a:rPr lang="en-US" dirty="0"/>
              <a:t>Low income: ate more vegetables (3/4 years) and dairy (4/4 years)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Surprising results -&gt; Simulated data predicted the opposite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6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3D081-9EB2-4BD4-8BEC-7A47A44D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Sources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A7D3A7-B6A7-452B-BE08-881A12395D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81192"/>
            <a:ext cx="10515600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Knight, L., &amp; Riggs, W. (2010). Nourishing urbanism: A case for a new urban paradigm. </a:t>
            </a:r>
            <a:r>
              <a:rPr lang="en-US" sz="1800" i="1" dirty="0"/>
              <a:t>International Journal of Agricultural Sustainability</a:t>
            </a:r>
            <a:r>
              <a:rPr lang="en-US" sz="1800" dirty="0"/>
              <a:t>, </a:t>
            </a:r>
            <a:r>
              <a:rPr lang="en-US" sz="1800" i="1" dirty="0"/>
              <a:t>8</a:t>
            </a:r>
            <a:r>
              <a:rPr lang="en-US" sz="1800" dirty="0"/>
              <a:t>(1–2), 116–126. https://doi.org/10.3763/ijas.2009.0478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Kulak, M., Graves, A., &amp; Chatterton, J. (2013). Reducing greenhouse gas emissions with urban agriculture: A Life Cycle Assessment perspective. </a:t>
            </a:r>
            <a:r>
              <a:rPr lang="en-US" sz="1800" i="1" dirty="0"/>
              <a:t>Landscape and Urban Planning</a:t>
            </a:r>
            <a:r>
              <a:rPr lang="en-US" sz="1800" dirty="0"/>
              <a:t>, </a:t>
            </a:r>
            <a:r>
              <a:rPr lang="en-US" sz="1800" i="1" dirty="0"/>
              <a:t>111</a:t>
            </a:r>
            <a:r>
              <a:rPr lang="en-US" sz="1800" dirty="0"/>
              <a:t>(1), 68–78. https://doi.org/10.1016/j.landurbplan.2012.11.007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 Core Team (2013). R: A language and environment for statistical computing. R Foundation for Statistical Computing, Vienna, Austria. URL http://www.R-project.org/.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Vermeulen, S. J., Campbell, B. M., &amp; Ingram, J. S. I. (2012). Climate Change and Food Systems. </a:t>
            </a:r>
            <a:r>
              <a:rPr lang="en-US" sz="1800" i="1" dirty="0"/>
              <a:t>Annual Review of Environment and Resources</a:t>
            </a:r>
            <a:r>
              <a:rPr lang="en-US" sz="1800" dirty="0"/>
              <a:t>. https://doi.org/10.1146/annurev-environ-020411-130608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Wickham, Hadley. (2016) ggplot2: Elegant Graphics for Data Analysis. Springer-Verlag New York.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000000"/>
              </a:solidFill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Wickham, Hadley (2017).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tidyverse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: Easily Install and Load the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Tidyverse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'. R package version 1.2.1. https://CRAN.R-project.org/package=tidyverse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288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3517-0659-44A1-8665-ADB34C72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85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4998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5A89-2B6B-45BF-B9C5-5C60B6398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18" y="41415"/>
            <a:ext cx="11979564" cy="1325563"/>
          </a:xfrm>
        </p:spPr>
        <p:txBody>
          <a:bodyPr/>
          <a:lstStyle/>
          <a:p>
            <a:pPr algn="ctr"/>
            <a:r>
              <a:rPr lang="en-US" dirty="0"/>
              <a:t>Introduction: Imagining a Localized Food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0E481-483D-433A-AF0A-BE1686EA7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16" y="1343445"/>
            <a:ext cx="10515600" cy="355030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Agricultural production alone makes up 19 -29% of anthropogenic greenhouse gas emissions (Vermeulen, Campbell, &amp; Ingram, 2012)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Today: more than 50% of the global population live in urban areas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By 2050, urban populations are predicted to reach 70% (Kulak, Graves, &amp; Chatterton, 2013)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Average grocery store items travel 1500 miles from farm to consumer (Knight &amp; Riggs, 2010)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Understanding a city-scale food system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7ABA56-706B-4456-805C-45674CB5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499169" cy="313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A5DB63-16C4-4937-A1A8-F15C2719729A}"/>
              </a:ext>
            </a:extLst>
          </p:cNvPr>
          <p:cNvSpPr/>
          <p:nvPr/>
        </p:nvSpPr>
        <p:spPr>
          <a:xfrm>
            <a:off x="7795560" y="65594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Lato"/>
              </a:rPr>
              <a:t>Source: texaslocalfood.org</a:t>
            </a:r>
            <a:endParaRPr lang="en-US" sz="16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5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682" y="1556683"/>
            <a:ext cx="7282143" cy="4853081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i="1" dirty="0"/>
              <a:t>Establish a baseline for food consumption patterns over time. </a:t>
            </a:r>
          </a:p>
          <a:p>
            <a:pPr lvl="2">
              <a:lnSpc>
                <a:spcPct val="100000"/>
              </a:lnSpc>
            </a:pPr>
            <a:r>
              <a:rPr lang="en-US" i="1" dirty="0"/>
              <a:t>Used USDA National Food Consumption data</a:t>
            </a:r>
          </a:p>
          <a:p>
            <a:pPr lvl="2">
              <a:lnSpc>
                <a:spcPct val="100000"/>
              </a:lnSpc>
            </a:pPr>
            <a:r>
              <a:rPr lang="en-US" i="1" dirty="0"/>
              <a:t>Mean and 95% confidence intervals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i="1" dirty="0"/>
          </a:p>
          <a:p>
            <a:pPr lvl="1">
              <a:lnSpc>
                <a:spcPct val="100000"/>
              </a:lnSpc>
            </a:pPr>
            <a:r>
              <a:rPr lang="en-US" i="1" dirty="0"/>
              <a:t>Nutrition inequity: Analyzing trends in low- and high-income populations</a:t>
            </a:r>
          </a:p>
          <a:p>
            <a:pPr lvl="1">
              <a:lnSpc>
                <a:spcPct val="100000"/>
              </a:lnSpc>
            </a:pPr>
            <a:endParaRPr lang="en-US" i="1" dirty="0"/>
          </a:p>
          <a:p>
            <a:pPr lvl="1">
              <a:lnSpc>
                <a:spcPct val="100000"/>
              </a:lnSpc>
            </a:pPr>
            <a:r>
              <a:rPr lang="en-US" i="1" dirty="0"/>
              <a:t>Understand food group trends and acknowledge them in food system models.</a:t>
            </a:r>
            <a:endParaRPr lang="en-US" dirty="0"/>
          </a:p>
        </p:txBody>
      </p:sp>
      <p:pic>
        <p:nvPicPr>
          <p:cNvPr id="1026" name="Picture 2" descr="Image result for my plate">
            <a:extLst>
              <a:ext uri="{FF2B5EF4-FFF2-40B4-BE49-F238E27FC236}">
                <a16:creationId xmlns:a16="http://schemas.microsoft.com/office/drawing/2014/main" id="{26E03701-E6E9-4B0E-8BB1-74CDEF627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84" y="3055482"/>
            <a:ext cx="4578444" cy="392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83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17B8-A1E2-4C9B-9ECD-3709EEB7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3ED2-DBF6-402F-A11B-DA121E9E5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1825"/>
            <a:ext cx="5076825" cy="46672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Response: </a:t>
            </a:r>
            <a:r>
              <a:rPr lang="en-US" dirty="0"/>
              <a:t>food category consumed (</a:t>
            </a:r>
            <a:r>
              <a:rPr lang="en-US" dirty="0" err="1"/>
              <a:t>lbs</a:t>
            </a:r>
            <a:r>
              <a:rPr lang="en-US" dirty="0"/>
              <a:t>) / year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Fruits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Vegetables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Meat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Dairy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Grain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Oil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C52F4-B38C-4516-A146-B5FD9CED43CC}"/>
              </a:ext>
            </a:extLst>
          </p:cNvPr>
          <p:cNvSpPr txBox="1"/>
          <p:nvPr/>
        </p:nvSpPr>
        <p:spPr>
          <a:xfrm>
            <a:off x="7267575" y="751344"/>
            <a:ext cx="56483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/>
              <a:t>Predictors: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Income Levels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Low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Average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High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Years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1994 – 1998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2003 – 2004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2005 – 2006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2007 – 2008</a:t>
            </a:r>
          </a:p>
        </p:txBody>
      </p:sp>
    </p:spTree>
    <p:extLst>
      <p:ext uri="{BB962C8B-B14F-4D97-AF65-F5344CB8AC3E}">
        <p14:creationId xmlns:p14="http://schemas.microsoft.com/office/powerpoint/2010/main" val="354605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925"/>
            <a:ext cx="10515600" cy="48133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Simulated vegetable consumption data using mean and 95% confidence intervals which were converted to standard deviations</a:t>
            </a:r>
          </a:p>
          <a:p>
            <a:pPr>
              <a:spcAft>
                <a:spcPts val="1200"/>
              </a:spcAft>
            </a:pPr>
            <a:r>
              <a:rPr lang="en-US" dirty="0"/>
              <a:t>6000 total data points – similar to 5000 participants in the survey for vegetable consumption (</a:t>
            </a:r>
            <a:r>
              <a:rPr lang="en-US" dirty="0" err="1"/>
              <a:t>lbs</a:t>
            </a:r>
            <a:r>
              <a:rPr lang="en-US" dirty="0"/>
              <a:t>/year)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2000 per income level 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1500 per year </a:t>
            </a:r>
          </a:p>
        </p:txBody>
      </p:sp>
    </p:spTree>
    <p:extLst>
      <p:ext uri="{BB962C8B-B14F-4D97-AF65-F5344CB8AC3E}">
        <p14:creationId xmlns:p14="http://schemas.microsoft.com/office/powerpoint/2010/main" val="10077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B98D-F6B9-4F16-86CA-CE1F27F9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Vegetable 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68904-33DE-43C3-9408-2720E9C3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Compared three modeling approaches in data exploration: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Experimental Approach – removing non-significant interactions until remaining variables are significant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b="1" dirty="0"/>
              <a:t>Fit-Full Model – no model selection – remove non-significant interactions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AIC/BIC – theoretical approach without p-values 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/>
          </a:p>
          <a:p>
            <a:r>
              <a:rPr lang="en-US" dirty="0"/>
              <a:t>Interactions between income level and year were not significant and were thus excluded from the final model selected</a:t>
            </a:r>
          </a:p>
        </p:txBody>
      </p:sp>
    </p:spTree>
    <p:extLst>
      <p:ext uri="{BB962C8B-B14F-4D97-AF65-F5344CB8AC3E}">
        <p14:creationId xmlns:p14="http://schemas.microsoft.com/office/powerpoint/2010/main" val="58832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9065-6845-44B8-AFC5-C26271C4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10515600" cy="1325563"/>
          </a:xfrm>
        </p:spPr>
        <p:txBody>
          <a:bodyPr/>
          <a:lstStyle/>
          <a:p>
            <a:r>
              <a:rPr lang="en-US" dirty="0"/>
              <a:t>Simulated Vegetable Data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AD71-43BE-44D6-A77C-DA5B7D2B1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Assessed significance using p-values </a:t>
            </a:r>
          </a:p>
          <a:p>
            <a:r>
              <a:rPr lang="en-US" dirty="0"/>
              <a:t>Used </a:t>
            </a:r>
            <a:r>
              <a:rPr lang="en-US" dirty="0" err="1"/>
              <a:t>lm</a:t>
            </a:r>
            <a:r>
              <a:rPr lang="en-US" dirty="0"/>
              <a:t> (linear model) – response was normally distributed based on results from the </a:t>
            </a:r>
            <a:r>
              <a:rPr lang="en-US" dirty="0" err="1"/>
              <a:t>resid_panel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CCE5B-3774-4622-9D5E-D41CA9E7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624" y="2578894"/>
            <a:ext cx="6770751" cy="41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0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779D-B0C2-4FBC-8781-82AACE4B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3096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Simulated Vegetable Data Statistical Analysis</a:t>
            </a:r>
            <a:br>
              <a:rPr lang="en-US" dirty="0"/>
            </a:br>
            <a:r>
              <a:rPr lang="en-US" sz="3100" dirty="0"/>
              <a:t>vegsimmod2a = </a:t>
            </a:r>
            <a:r>
              <a:rPr lang="en-US" sz="3100" dirty="0" err="1"/>
              <a:t>lm</a:t>
            </a:r>
            <a:r>
              <a:rPr lang="en-US" sz="3100" dirty="0"/>
              <a:t>(</a:t>
            </a:r>
            <a:r>
              <a:rPr lang="en-US" sz="3100" dirty="0" err="1"/>
              <a:t>simveg</a:t>
            </a:r>
            <a:r>
              <a:rPr lang="en-US" sz="3100" dirty="0"/>
              <a:t> ~ </a:t>
            </a:r>
            <a:r>
              <a:rPr lang="en-US" sz="3100" dirty="0" err="1"/>
              <a:t>incomelevel+year</a:t>
            </a:r>
            <a:r>
              <a:rPr lang="en-US" sz="3100" dirty="0"/>
              <a:t>, data=</a:t>
            </a:r>
            <a:r>
              <a:rPr lang="en-US" sz="3100" dirty="0" err="1"/>
              <a:t>vegsim</a:t>
            </a:r>
            <a:r>
              <a:rPr lang="en-US" sz="3100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F5C3-ACB7-4932-92DD-736674C91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2250677"/>
            <a:ext cx="3667125" cy="23566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Both year and income level were significant according to the linear model</a:t>
            </a:r>
          </a:p>
          <a:p>
            <a:r>
              <a:rPr lang="en-US" dirty="0"/>
              <a:t>Large sample size</a:t>
            </a:r>
          </a:p>
          <a:p>
            <a:r>
              <a:rPr lang="en-US" dirty="0"/>
              <a:t>Code: </a:t>
            </a:r>
            <a:r>
              <a:rPr lang="en-US" dirty="0" err="1"/>
              <a:t>lm</a:t>
            </a:r>
            <a:r>
              <a:rPr lang="en-US" dirty="0"/>
              <a:t>, </a:t>
            </a:r>
            <a:r>
              <a:rPr lang="en-US" dirty="0" err="1"/>
              <a:t>plot.design</a:t>
            </a:r>
            <a:r>
              <a:rPr lang="en-US" dirty="0"/>
              <a:t>, </a:t>
            </a:r>
            <a:r>
              <a:rPr lang="en-US" dirty="0" err="1"/>
              <a:t>anova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472C3-0904-492C-9065-60C8C6E3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5505450"/>
            <a:ext cx="49911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EF7D1-8596-4D32-B1AF-021466A3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308" y="990600"/>
            <a:ext cx="7435304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9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AD0-C398-4B5B-A141-E48D111F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02"/>
            <a:ext cx="10515600" cy="1325563"/>
          </a:xfrm>
        </p:spPr>
        <p:txBody>
          <a:bodyPr/>
          <a:lstStyle/>
          <a:p>
            <a:r>
              <a:rPr lang="en-US" dirty="0"/>
              <a:t>Simulated Vegetable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803AC1-EC4D-4B0F-87E6-6309ADC89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196" y="1210065"/>
            <a:ext cx="8865607" cy="54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5010</TotalTime>
  <Words>762</Words>
  <Application>Microsoft Office PowerPoint</Application>
  <PresentationFormat>Widescreen</PresentationFormat>
  <Paragraphs>84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Lato</vt:lpstr>
      <vt:lpstr>Office Theme</vt:lpstr>
      <vt:lpstr>Food Consumption Trends in the United States:  The Baseline for a Reimagined Localized Food System</vt:lpstr>
      <vt:lpstr>Introduction: Imagining a Localized Food Systems</vt:lpstr>
      <vt:lpstr>Introduction</vt:lpstr>
      <vt:lpstr>Methods: Part 1</vt:lpstr>
      <vt:lpstr>Methods: Part 2</vt:lpstr>
      <vt:lpstr>Simulated Vegetable Data Exploration</vt:lpstr>
      <vt:lpstr>Simulated Vegetable Data Statistical Analysis</vt:lpstr>
      <vt:lpstr>Simulated Vegetable Data Statistical Analysis vegsimmod2a = lm(simveg ~ incomelevel+year, data=vegsim) </vt:lpstr>
      <vt:lpstr>Simulated Vegetable Data</vt:lpstr>
      <vt:lpstr>Simulated Vegetable Data </vt:lpstr>
      <vt:lpstr>PowerPoint Presentation</vt:lpstr>
      <vt:lpstr>Simulated Vegetable Data </vt:lpstr>
      <vt:lpstr>PowerPoint Presentation</vt:lpstr>
      <vt:lpstr>PowerPoint Presentation</vt:lpstr>
      <vt:lpstr>Discussion </vt:lpstr>
      <vt:lpstr>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Rogers, Haldre S [EEOBS]</dc:creator>
  <cp:lastModifiedBy>Tiffanie Stone</cp:lastModifiedBy>
  <cp:revision>34</cp:revision>
  <dcterms:created xsi:type="dcterms:W3CDTF">2016-11-08T02:45:55Z</dcterms:created>
  <dcterms:modified xsi:type="dcterms:W3CDTF">2019-12-10T15:17:07Z</dcterms:modified>
</cp:coreProperties>
</file>